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81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90" y="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365EF7-8DF8-4EFD-B418-957AFE8F57E0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37487D-A9F1-4DE8-A100-420186DF8AA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7343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37487D-A9F1-4DE8-A100-420186DF8AAD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31985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60648"/>
            <a:ext cx="6407150" cy="1042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967" y="1787882"/>
            <a:ext cx="4329113" cy="2474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4572000" y="1855788"/>
            <a:ext cx="4572000" cy="233910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b="1" kern="0" cap="all" dirty="0" err="1" smtClean="0">
                <a:ln w="6350">
                  <a:noFill/>
                </a:ln>
                <a:solidFill>
                  <a:srgbClr val="002060"/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Times New Roman"/>
                <a:ea typeface="+mj-ea"/>
                <a:cs typeface="+mj-cs"/>
              </a:rPr>
              <a:t>Психикалық</a:t>
            </a:r>
            <a:r>
              <a:rPr lang="ru-RU" sz="3200" b="1" kern="0" cap="all" dirty="0" smtClean="0">
                <a:ln w="6350">
                  <a:noFill/>
                </a:ln>
                <a:solidFill>
                  <a:srgbClr val="002060"/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Times New Roman"/>
                <a:ea typeface="+mj-ea"/>
                <a:cs typeface="+mj-cs"/>
              </a:rPr>
              <a:t> </a:t>
            </a:r>
            <a:r>
              <a:rPr lang="ru-RU" sz="3200" b="1" kern="0" cap="all" dirty="0" err="1" smtClean="0">
                <a:ln w="6350">
                  <a:noFill/>
                </a:ln>
                <a:solidFill>
                  <a:srgbClr val="002060"/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Times New Roman"/>
                <a:ea typeface="+mj-ea"/>
                <a:cs typeface="+mj-cs"/>
              </a:rPr>
              <a:t>бұзылулар</a:t>
            </a:r>
            <a:r>
              <a:rPr lang="ru-RU" sz="3200" b="1" kern="0" cap="all" dirty="0" smtClean="0">
                <a:ln w="6350">
                  <a:noFill/>
                </a:ln>
                <a:solidFill>
                  <a:srgbClr val="002060"/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Times New Roman"/>
                <a:ea typeface="+mj-ea"/>
                <a:cs typeface="+mj-cs"/>
              </a:rPr>
              <a:t> мен </a:t>
            </a:r>
            <a:r>
              <a:rPr lang="ru-RU" sz="3200" b="1" kern="0" cap="all" dirty="0" err="1" smtClean="0">
                <a:ln w="6350">
                  <a:noFill/>
                </a:ln>
                <a:solidFill>
                  <a:srgbClr val="002060"/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Times New Roman"/>
                <a:ea typeface="+mj-ea"/>
                <a:cs typeface="+mj-cs"/>
              </a:rPr>
              <a:t>жұмыс</a:t>
            </a:r>
            <a:r>
              <a:rPr lang="ru-RU" sz="3200" b="1" kern="0" cap="all" dirty="0" smtClean="0">
                <a:ln w="6350">
                  <a:noFill/>
                </a:ln>
                <a:solidFill>
                  <a:srgbClr val="002060"/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Times New Roman"/>
                <a:ea typeface="+mj-ea"/>
                <a:cs typeface="+mj-cs"/>
              </a:rPr>
              <a:t> </a:t>
            </a:r>
            <a:r>
              <a:rPr lang="ru-RU" sz="3200" b="1" kern="0" cap="all" dirty="0" err="1" smtClean="0">
                <a:ln w="6350">
                  <a:noFill/>
                </a:ln>
                <a:solidFill>
                  <a:srgbClr val="002060"/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Times New Roman"/>
                <a:ea typeface="+mj-ea"/>
                <a:cs typeface="+mj-cs"/>
              </a:rPr>
              <a:t>істеу</a:t>
            </a:r>
            <a:r>
              <a:rPr lang="ru-RU" sz="3200" b="1" kern="0" cap="all" dirty="0" smtClean="0">
                <a:ln w="6350">
                  <a:noFill/>
                </a:ln>
                <a:solidFill>
                  <a:srgbClr val="002060"/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Times New Roman"/>
                <a:ea typeface="+mj-ea"/>
                <a:cs typeface="+mj-cs"/>
              </a:rPr>
              <a:t> </a:t>
            </a:r>
            <a:r>
              <a:rPr lang="ru-RU" sz="3200" b="1" kern="0" cap="all" dirty="0" err="1" smtClean="0">
                <a:ln w="6350">
                  <a:noFill/>
                </a:ln>
                <a:solidFill>
                  <a:srgbClr val="002060"/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Times New Roman"/>
                <a:ea typeface="+mj-ea"/>
                <a:cs typeface="+mj-cs"/>
              </a:rPr>
              <a:t>технологиялары</a:t>
            </a:r>
            <a:r>
              <a:rPr kumimoji="0" lang="ru-RU" sz="3200" b="1" i="0" u="none" strike="noStrike" kern="0" cap="all" spc="0" normalizeH="0" baseline="0" noProof="0" dirty="0" smtClean="0">
                <a:ln w="6350">
                  <a:noFill/>
                </a:ln>
                <a:solidFill>
                  <a:srgbClr val="002060"/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ru-RU" sz="3200" b="1" i="0" u="none" strike="noStrike" kern="0" cap="all" spc="0" normalizeH="0" baseline="0" noProof="0" dirty="0" smtClean="0">
                <a:ln w="6350">
                  <a:noFill/>
                </a:ln>
                <a:solidFill>
                  <a:srgbClr val="002060"/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/>
                <a:ea typeface="+mj-ea"/>
                <a:cs typeface="+mj-cs"/>
              </a:rPr>
              <a:t/>
            </a:r>
            <a:br>
              <a:rPr kumimoji="0" lang="ru-RU" sz="3200" b="1" i="0" u="none" strike="noStrike" kern="0" cap="all" spc="0" normalizeH="0" baseline="0" noProof="0" dirty="0" smtClean="0">
                <a:ln w="6350">
                  <a:noFill/>
                </a:ln>
                <a:solidFill>
                  <a:srgbClr val="002060"/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/>
                <a:ea typeface="+mj-ea"/>
                <a:cs typeface="+mj-cs"/>
              </a:rPr>
            </a:b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788024" y="4194889"/>
            <a:ext cx="23042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Аға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оқытушы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Борбасова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Г.Н.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643256" y="6309320"/>
            <a:ext cx="18956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dirty="0">
                <a:solidFill>
                  <a:prstClr val="black"/>
                </a:solidFill>
                <a:latin typeface="Times New Roman"/>
              </a:rPr>
              <a:t>АЛМАТЫ </a:t>
            </a:r>
            <a:r>
              <a:rPr lang="ru-RU">
                <a:solidFill>
                  <a:prstClr val="black"/>
                </a:solidFill>
                <a:latin typeface="Times New Roman"/>
              </a:rPr>
              <a:t>– </a:t>
            </a:r>
            <a:r>
              <a:rPr lang="ru-RU" smtClean="0">
                <a:solidFill>
                  <a:prstClr val="black"/>
                </a:solidFill>
                <a:latin typeface="Times New Roman"/>
              </a:rPr>
              <a:t>2022</a:t>
            </a:r>
            <a:endParaRPr lang="ru-RU" dirty="0">
              <a:solidFill>
                <a:prstClr val="black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61495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Қолжетімділік қағидаты: сөздік (лингвистикалық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беру,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мәдени, тілдік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ұлттық, этникалық және басқа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факторларға негізделген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Науқасқа бағытталған сөйлеу оған түсінікті болуы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көптеген дәстүрлерге негізделген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сөйлеу тәжірибесімен сәйкес келуі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Диагностикалық сұрақ: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сізде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галлюцинация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па?"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мұндай ғылыми терминге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алғаш рет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тап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болған адам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дұрыс түсінбеуі мүмкін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Екінші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жағынан, егер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пациенттен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дауыстарды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ести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сұрасаңыз, онда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оның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дауыс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сөзін түсінуі дәрігердің сол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терминді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түсінуінен түбегейлі ерекшеленуі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мүмкін, қол жетімділік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диагноздың науқастың жағдайын, оның білім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деңгейін, сөздік қорын, субмәдениет ерекшеліктерін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жаргон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тәжірибесін дәл бағалауға негізделген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9877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548680"/>
            <a:ext cx="8568952" cy="5577483"/>
          </a:xfrm>
        </p:spPr>
        <p:txBody>
          <a:bodyPr>
            <a:noAutofit/>
          </a:bodyPr>
          <a:lstStyle/>
          <a:p>
            <a:pPr algn="just"/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Сұхбаттың маңызды параметрлерінің бірі-психологиялық құбылыстар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психопатологиялық белгілер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мен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синдромдардың үйлесімділігі саласындағы диагностиканы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білуге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негізделген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сұрау алгоритмділігі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дәйектілігі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);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эндогендік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психогендік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және экзогендік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реакция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түрлері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психикалық бұзылулардың психотикалық және психотикалық емес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деңгейлері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клиникалық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психолог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жүздеген психопатологиялық белгілерді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білуі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Бірақ егер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өзіне белгілі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әрбір симптомның болуы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сұраса, онда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бұл бір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жағынан көп уақытты алады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пациент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үшін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де,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зерттеуші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үшін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шаршайды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екінші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жағынан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диагноздың қабілетсіздігін көрсетеді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Жүйелілік психогенездің белгілі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алгоритміне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негізделеді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пациенттерге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алғашқы шағымдарды ұсыну, туыстарының, таныстарының тарихы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оның мінез-құлқын тікелей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бақылау негізінде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құбылыстардың немесе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белгілердің бірінші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тобы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қалыптасады.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Әрі қарай, сауалнама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дәстүрлі түрде анықталған құбылыстарды, белгілер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синдромдарды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анықтауды қамтиды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содан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кейін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сұрақтар жауап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түрін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эндогендік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психогендік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экзогендік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бұзылулар деңгейін және этиологиялық факторларды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latin typeface="Times New Roman" pitchFamily="18" charset="0"/>
                <a:cs typeface="Times New Roman" pitchFamily="18" charset="0"/>
              </a:rPr>
              <a:t>бағалауға бағытталуы керек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1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972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20688"/>
            <a:ext cx="8219256" cy="5505475"/>
          </a:xfrm>
        </p:spPr>
        <p:txBody>
          <a:bodyPr>
            <a:normAutofit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Ең маңыздысы-тұжырымдамалардың сәйкестігін нақтылау және жауаптардың дұрыс түсіндірілмеуін болдырмау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үшін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диагноз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типті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сұрақтар қою кезінде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психикалық сұхбаттың тексерілуі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жеткіліктілігі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принциптері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"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естіген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дауыстар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сөзді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түсінесіз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?"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сыналған "дауыстардың" мысалын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келтіріңіз.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Қажет болса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науқасқа өз тәжірибелерінің сипаттамасын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көрсету ұсынылады.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5700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Бейтараптық қағидаты (байқалатын симптоматикаға объективті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көзқарас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феноменологиялық бағдарланған психолог-диагностиктің негізгі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қағидаты.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Пациентке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біржақты 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абайсызда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жүргізілген сұхбат негізінде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психопатологиялық симптомдардың болуы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өз идеясын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енгізу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саналы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көзқарасқа байланысты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да,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сұхбат принциптерін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білмеу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ғылыми мектептердің бірінің соқыр міндеттемесі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негізінде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5664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620688"/>
            <a:ext cx="8496944" cy="5505475"/>
          </a:xfrm>
        </p:spPr>
        <p:txBody>
          <a:bodyPr>
            <a:noAutofit/>
          </a:bodyPr>
          <a:lstStyle/>
          <a:p>
            <a:pPr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Психологиялық сұхбат процесінде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диагностикада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жатқан моральдық-этикалық жауапкершіліктің ауыртпалығын ескере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кеңес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беру мен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сұхбаттасуға қатысты негізгі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этикалық ережелерді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орынды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көрінеді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құпиялылықты сақтау;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клиенттің құқықтары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өмірін құрметтеу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басқа клиенттермен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сұхбат кезінде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оның айтқанын талқыламаңыз;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құпиялылық талаптарын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орындай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алмасаңыз, онда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сөйлескенге дейін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науқасқа бұл туралы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хабарлау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оған баруға болатындығын өзі шешсін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жаңадан келген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психолог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кәсіби маманның бақылауымен жұмыс істеуі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жұмыс стилін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жақсарту бойынша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кеңестер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ұсыныстар іздеуі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878256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80728"/>
            <a:ext cx="8229600" cy="4525963"/>
          </a:xfrm>
        </p:spPr>
        <p:txBody>
          <a:bodyPr>
            <a:noAutofit/>
          </a:bodyPr>
          <a:lstStyle/>
          <a:p>
            <a:pPr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кәсіпқойлыққа алғашқы қадам-өз құзыретінің шегін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білу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маңызды емес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бөлшектер туралы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сұраудан аулақ болыңыз;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бастаушы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тәжірибесіз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психолог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үшін ол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клиенттің өміріндегі бөлшектерге үлкен мән береді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және сонымен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бірге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клиенттің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сезінетінін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және не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ойлайтынын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елемейді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клиентке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сізге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қалай қарағанын қаласаңыз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солай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қараңыз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өзіңізді пациенттің орнына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қойыңыз, әркім өзін-өзі бағалауды сақтап, оған құрметпен қарауды қалайды;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және мәдени айырмашылықтарды ескеріңіз.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және мәдени айырмашылықтарды ескеру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92027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548680"/>
            <a:ext cx="8291264" cy="576064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Сұхбат жүргізудің әртүрлі әдіснамалық тәсілдері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бар.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Алғашқы сұхбаттың ұзақтығы шамамен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50 минут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саналады.сол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науқаспен кейінгі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сұхбат біршама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қысқа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Клиникалық сұхбаттың келесі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моделін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(құрылымын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ұсынуға 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кезең.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Сенімді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қашықтықты" орнату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Ситуациялық қолдау, құпиялылыққа кепілдік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беру;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сұхбат жүргізудің басым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себептерін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анықтау.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кезең.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Шағымдарды анықтау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пассивті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белсенді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сұхбат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ішкі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көріністі бағалау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аурудың тұжырымдамасы; проблеманы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құрылымдау.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III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кезең.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Сұхбат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терапияның қажетті нәтижесін бағалау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пациенттің денсаулығының субъективті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моделін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психикалық жағдайды анықтау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IV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кезең.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Пациенттің антиципациялық қабілеттерін бағалау;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ауру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нәтижесінің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анықталған кезде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терапияның ықтимал нұсқаларын талқылау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антиципациялық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тренинг.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1906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548680"/>
            <a:ext cx="8219256" cy="557748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Клиникалық психологиялық сұхбаттың жоғарыда аталған кезеңдері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психолог пен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пациенттің кездесуі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барысында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талқыланатын маңызды мәселелер 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түсінік береді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Бірінші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сұхбат кезінде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алғашқы үш кезең,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кейінгі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кезеңдерде төртінші кезең басым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екені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түсінікті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Пациенттің психикалық бұзылыстарының деңгейін (психотикалық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психотикалық емес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сұхбаттың еріктілігі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мәжбүрлілігі; науқастың сыншылдығы; зияткерлік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ерекшеліктері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қабілеттері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сондай-ақ оның айналасындағы нақты жағдайды ерекше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ескеру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қажет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9132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>Сұрақтар қандай болуы мүмкін мысалы: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Ең алдымен сіз өзіңізді таныстырып, ары қарай сұхбат жүретінін айтуыңыз қажет. Әдетте сұхбат экспериментпен қатар жүреді.</a:t>
            </a: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1. Аты жөні, жасы, туған жылы, жері.</a:t>
            </a: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2. Балалық шағы. Отбасы жайында сұрақтар, қанша бала, әйел т.б.</a:t>
            </a: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3. Білімі, достарымен қатынасы, жұмысы</a:t>
            </a: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4. Бұл қандай жер? Не себептен келгеніңізді білесіз бе? – кеңістікте бағдарлануы, сынилығы</a:t>
            </a: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5. Қалай келді? Біреу әкелді ме? Ол адамдарға реніш бар ма? т.б.</a:t>
            </a: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6. Анамнезымен танысып шыққандықтан, бұзылысына қарай сұрақтырды икемдеу.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845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4929411"/>
          </a:xfrm>
        </p:spPr>
        <p:txBody>
          <a:bodyPr/>
          <a:lstStyle/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7. Ұйқы, тәбет туралы сұрау</a:t>
            </a: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8. Қай жеріңіз ауырады? Қандай шағымдарыңыз бар?</a:t>
            </a: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9. Ары қарай бұзылыс түріне қарай, эмоционалды-еріктік сферасын зерттеуге қарай сұрақтар әрқилы болуы мүмкін.</a:t>
            </a: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10. Мазасыздығы, позасы, сөйлеуі, алалиялар, мақалдары, жан-жаққа қарай беруі барлығына назар аудару қажет.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9960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71600" y="1770430"/>
            <a:ext cx="7344816" cy="23329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8640" lvl="0" indent="-411480" algn="ctr">
              <a:spcBef>
                <a:spcPct val="20000"/>
              </a:spcBef>
              <a:buClr>
                <a:prstClr val="black">
                  <a:shade val="95000"/>
                </a:prstClr>
              </a:buClr>
              <a:buSzPct val="65000"/>
            </a:pPr>
            <a:r>
              <a:rPr lang="ru-RU" sz="2800" b="1" dirty="0">
                <a:solidFill>
                  <a:prstClr val="black"/>
                </a:solidFill>
                <a:latin typeface="Times New Roman"/>
              </a:rPr>
              <a:t>1 д</a:t>
            </a:r>
            <a:r>
              <a:rPr lang="kk-KZ" sz="2800" b="1" dirty="0">
                <a:solidFill>
                  <a:prstClr val="black"/>
                </a:solidFill>
                <a:latin typeface="Times New Roman"/>
              </a:rPr>
              <a:t>әріс</a:t>
            </a:r>
          </a:p>
          <a:p>
            <a:pPr marL="548640" lvl="0" indent="-411480" algn="ctr">
              <a:spcBef>
                <a:spcPct val="20000"/>
              </a:spcBef>
              <a:buClr>
                <a:prstClr val="black">
                  <a:shade val="95000"/>
                </a:prstClr>
              </a:buClr>
              <a:buSzPct val="65000"/>
            </a:pPr>
            <a:r>
              <a:rPr lang="kk-KZ" sz="2800" b="1" dirty="0"/>
              <a:t>Психикалық бұзылулармен жұмыс жасауда психотехнологияға кіріспе. Психикалық бұзылулары бар адамдарға деген қарым-қатынастың даму тарихы</a:t>
            </a:r>
            <a:r>
              <a:rPr lang="kk-KZ" sz="2800" b="1" dirty="0" smtClean="0">
                <a:solidFill>
                  <a:prstClr val="black"/>
                </a:solidFill>
                <a:latin typeface="Times New Roman"/>
              </a:rPr>
              <a:t>.</a:t>
            </a:r>
            <a:endParaRPr lang="kk-KZ" sz="2800" b="1" dirty="0">
              <a:solidFill>
                <a:prstClr val="black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68693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692696"/>
            <a:ext cx="8291264" cy="5433467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Әңгімелесу өнері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психолог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қандай сұрақтар қояды және қалай қоятынына байланысты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Патопсихологтың реакциясы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жиі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адекватсыз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психикалық ауруы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адамдармен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айналысатынын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ұмытпаңыз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Сондықтан әңгімеде тікелей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сұрақтардан, "маңдайдағы" сұрақтардан аулақ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болу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әсіресе егер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науқас үшін ауыр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тақырыптарға қатысты болса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оның өмірі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тәжірибесінің қайшылықты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жағымсыз сәттеріне әсер ететін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бағалау сұрақтары болуы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мәнді жауапты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қажет ететін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жабық сұрақтар қоймаңыз.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Клиникалық әңгімеде науқастың сөйлеу белсенділігін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ынталандыратын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ашық сұрақтарға артықшылық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беру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5626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548680"/>
            <a:ext cx="8435280" cy="5904656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Әңгімелесуді өткізудің негізгі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тәсілдері: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сауалды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мақсатты түрде жүргізу керек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науқастың әңгімесін дұрыс бағытта белсенді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түрде бағыттау керек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пациентпен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алғашқы кездесуден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бастап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оған дұрыс көзқарас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табу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оны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өзіне сеніп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тапсыру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әңгіме тыныш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жағдайда өтуі керек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сыртқы факторлармен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үзілмеуі керек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науқасқа қойылған сұрақтар анық, нақты болуы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психологтың сөзі сауатты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мейірімді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жөн, дөрекі, фамилярлы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ерсі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сөздерсіз;- әңгіме барысында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шыдамды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мұқият болуыңыз керек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асықпаңыз 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ашуланбаңыз;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әңгіме барысында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қандай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жазбалар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жасағанмен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көздік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контакт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қажет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Сұрақтарға жауаптарды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аяқталғаннан кейін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түзетуге 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науқастың алғашқы кездесуінде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оның ауруы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өз пікірлері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шешімдерінде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асығыс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категориялық және аппеляциядан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аулақ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болу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науқаспен кездесу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алдында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әрқашан өзіңізді сыни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тұрғыдан тексеріп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сыртқы келбетіңізді бағалаңыз, барлық басқа уайымдардан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тартыңыз және барлық назарды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алдағы кездесуге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бағыттаңыз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Науқас пайда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болған кезде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сәлем айтыңыз, ұсыныңыз, оған отырыңыз, бөлмеде отырыңыз, оған жарық түсіп, сұрақтар қойыңыз, көзіңізге қараңыз, кез-келген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пациентпен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әрдайым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сөйлесіңіз.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278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760640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қатар тағы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кету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қажет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Біріншіден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психикалық бұзылулардың белгілі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түрлеріне тән мінез-құлық элементтеріне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назар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аудару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(және, демек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бекіту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үшін патопсихолог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әртүрлі ауруларға тән психикалық функциялардың және жеке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саланың бұзылуының негізгі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көріністерімен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белгілерімен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жақсы таныс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Екіншіден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науқастың жеке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басына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тән емес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мінез-құлық көріністерін белгілеу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қажет, яғни.бұл науқас 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медициналық құжаттардан, басқалардың есептерінен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алынған алдын-ала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мәліметтерге, сондай-ақ экспериментатордың басқа уақытта субъектімен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қарым-қатынас жасау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алған әсерлеріне қайшы келеді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атиптік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көріністер науқастың өзгерген психикалық жағдайының 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оның мінез-құлқының айқындылығының көрінісі болуы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мүмкін.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Үшіншіден, балалармен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жұмыс кезінде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осы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жастағы балаларға тән емес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көріністерге назар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аударуыңыз керек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ересектермен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жұмыс кезінде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мәдениет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білімнің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деңгейі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адамдар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үшін атиптік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Мұндай мінез-құлық дисонтогенездің 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жасқа байланысты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психопатологиялық бұзылулардың көрінісі болуы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мүмкін.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1815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92500"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тұлғаны зерттесеңіз, онда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сұхбатсыз жасай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алмайсыз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әңгімені клиникалық деп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атайтын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болсаңыз, онда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клиникалық сөздің кең мағынасында, өйткені бұл дәрігердің сұхбаты емес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экспериментатор-психологтың психикалық науқаспен, соматикалық науқаспен, науқастанған және ауруханада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диспансерге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сөйлесуі.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Бірақ бұл принципиалды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алайда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жерде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өзіндік 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нюанс бар.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2236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08720"/>
            <a:ext cx="8363272" cy="521744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Әңгіме мәселесі оңай емес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сұхбатты жіктеу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қажет.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Біріншіден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эксперимент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сарапшы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психологтың әңгімесі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өйткені ең алдымен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патопсихологиялық эксперимент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қазір патопсихологиялық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эксперимент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айтып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отырмын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науқаспен міндетті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байланыс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науқаспен әрдайым сөйлесесіз,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ауызша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ғана емес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бет-әлпет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иықты қимылдата аласыз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қастарыңызды көтере аласыз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т.б.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патопсихолог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экспериментаторы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әрдайым кішкене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актер,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левинов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мектебінің экспериментаторлары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сияқты.Екіншісі-эксперимент кезіндегі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сұхбат 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науқаспен қарапайым әңгіме болған кезде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сөздің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мағынасында әңгіме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115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908720"/>
            <a:ext cx="8291264" cy="521744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Әңгіме мәселесі оңай емес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сұхбатты жіктеу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қажет.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Біріншіден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эксперимент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сарапшы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психологтың әңгімесі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өйткені ең алдымен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патопсихологиялық эксперимент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қазір патопсихологиялық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эксперимент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айтып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отырмын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науқаспен міндетті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байланыс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науқаспен әрдайым сөйлесесіз,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ауызша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ғана емес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бет-әлпет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иықты қимылдата аласыз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қастарыңызды көтере аласыз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т.б.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патопсихолог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экспериментаторы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әрдайым кішкене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актер,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левинов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мектебінің экспериментаторлары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сияқты.Екіншісі-эксперимент кезіндегі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сұхбат 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науқаспен қарапайым әңгіме болған кезде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сөздің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мағынасындағы сұхбат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9149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764704"/>
            <a:ext cx="8291264" cy="5361459"/>
          </a:xfrm>
        </p:spPr>
        <p:txBody>
          <a:bodyPr/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Клиникалық сұхбаттың негізгі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мақсаттары: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пациенттің жеке-психологиялық ерекшеліктерін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бағалау;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сапасы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күші және ауырлығы бойынша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анықталатын ерекшеліктерді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саралау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психологиялық құбылыстарға 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психопатологиялық симптомдарға жатқызу.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548680"/>
            <a:ext cx="8219256" cy="557748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Науқаспен байланыс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орнату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(оның ішінде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эмоционалды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деңгейде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Науқасты тексерудің сипаты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оның мақсаттары 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хабардар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(әрине, қысқа нысанда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оған қолжетімді деңгейде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Науқастың шағымдарын, оның өз жағдайындағы бағдарлану дәрежесін және аурудың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көріністеріне маңыздылығын анықтау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уақытта бағдарлау сапасын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анықтау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Мануальды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қалауын анықтау.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Клиникалық әңгімеде сіз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сөйлеуді, сөйлеу моторикасын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есте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сақтауды, мимиканы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т.б.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түсінудің бұзылуының бар-жоғын байқай аласыз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Лурия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1962).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636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Клиникалық сұхбат принциптері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бірегейлік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дәлдік,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тұжырым-сұрақтардың қолжетімділігі,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жүйелілік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алгоритмдеу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алынатын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ақпараттың адекваттылығы және тексерілуі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сауалнаманың бейтараптылығы, объективтілігі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6381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Клиникалық сұхбат шеңберіндегі бірегейлік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дәлдік принципі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сұрақтарды дұрыс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корректті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дәл тұжырымдау деп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түсініледі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Түсініксіздіктің мысалы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пациентке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қатысты сұрақ болуы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"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өзіңізге психикалық әсер сезінесіз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?"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сұрақтың оң жауабы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диагнозға ештеңе бермейді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өйткені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оны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 түрлі түсіндіруге 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Науқас адамның әдеттегі тәжірибесін, оқиғаларын, айналасындағы адамдарды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және, мысалы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"энергетикалық вампиризм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инопланетяндардың әсерін және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т. б.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"әсер ету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дегенді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білдіруі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мүмкін.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сұрақ дәл емес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анық емес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сондықтан ақпарат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артық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885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1793</Words>
  <Application>Microsoft Office PowerPoint</Application>
  <PresentationFormat>Экран (4:3)</PresentationFormat>
  <Paragraphs>73</Paragraphs>
  <Slides>22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6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Сұрақтар қандай болуы мүмкін мысалы: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7</cp:revision>
  <dcterms:created xsi:type="dcterms:W3CDTF">2021-01-14T07:10:06Z</dcterms:created>
  <dcterms:modified xsi:type="dcterms:W3CDTF">2022-01-17T20:33:05Z</dcterms:modified>
</cp:coreProperties>
</file>